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sr-Latn-BA" dirty="0"/>
              <a:t>So,</a:t>
            </a:r>
            <a:r>
              <a:rPr lang="sr-Latn-BA" baseline="0" dirty="0"/>
              <a:t> how did you do it?</a:t>
            </a:r>
            <a:endParaRPr lang="bs-Latn-B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v>Novice</c:v>
          </c:tx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AA-4AA7-AED5-6DB45A08C8F3}"/>
            </c:ext>
          </c:extLst>
        </c:ser>
        <c:ser>
          <c:idx val="1"/>
          <c:order val="1"/>
          <c:tx>
            <c:v>Intermidiate</c:v>
          </c:tx>
          <c:spPr>
            <a:gradFill rotWithShape="1">
              <a:gsLst>
                <a:gs pos="0">
                  <a:schemeClr val="accent2">
                    <a:tint val="97000"/>
                    <a:satMod val="100000"/>
                    <a:lumMod val="102000"/>
                  </a:schemeClr>
                </a:gs>
                <a:gs pos="50000">
                  <a:schemeClr val="accent2">
                    <a:shade val="100000"/>
                    <a:satMod val="103000"/>
                    <a:lumMod val="100000"/>
                  </a:schemeClr>
                </a:gs>
                <a:gs pos="100000">
                  <a:schemeClr val="accent2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1"/>
                <c:pt idx="0" formatCode="d\-mmm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AA-4AA7-AED5-6DB45A08C8F3}"/>
            </c:ext>
          </c:extLst>
        </c:ser>
        <c:ser>
          <c:idx val="2"/>
          <c:order val="2"/>
          <c:tx>
            <c:v>Advanced</c:v>
          </c:tx>
          <c:spPr>
            <a:gradFill rotWithShape="1">
              <a:gsLst>
                <a:gs pos="0">
                  <a:schemeClr val="accent3">
                    <a:tint val="97000"/>
                    <a:satMod val="100000"/>
                    <a:lumMod val="102000"/>
                  </a:schemeClr>
                </a:gs>
                <a:gs pos="50000">
                  <a:schemeClr val="accent3">
                    <a:shade val="100000"/>
                    <a:satMod val="103000"/>
                    <a:lumMod val="100000"/>
                  </a:schemeClr>
                </a:gs>
                <a:gs pos="100000">
                  <a:schemeClr val="accent3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AA-4AA7-AED5-6DB45A08C8F3}"/>
            </c:ext>
          </c:extLst>
        </c:ser>
        <c:ser>
          <c:idx val="3"/>
          <c:order val="3"/>
          <c:tx>
            <c:v>Superior</c:v>
          </c:tx>
          <c:spPr>
            <a:gradFill rotWithShape="1">
              <a:gsLst>
                <a:gs pos="0">
                  <a:schemeClr val="accent4">
                    <a:tint val="97000"/>
                    <a:satMod val="100000"/>
                    <a:lumMod val="102000"/>
                  </a:schemeClr>
                </a:gs>
                <a:gs pos="50000">
                  <a:schemeClr val="accent4">
                    <a:shade val="100000"/>
                    <a:satMod val="103000"/>
                    <a:lumMod val="100000"/>
                  </a:schemeClr>
                </a:gs>
                <a:gs pos="100000">
                  <a:schemeClr val="accent4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AA-4AA7-AED5-6DB45A08C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0397184"/>
        <c:axId val="410397512"/>
        <c:axId val="0"/>
      </c:bar3DChart>
      <c:catAx>
        <c:axId val="410397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0397512"/>
        <c:crosses val="autoZero"/>
        <c:auto val="1"/>
        <c:lblAlgn val="ctr"/>
        <c:lblOffset val="100"/>
        <c:noMultiLvlLbl val="0"/>
      </c:catAx>
      <c:valAx>
        <c:axId val="41039751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10397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40285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2990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9983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30860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0130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0348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99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9631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4457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9744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6456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75C9B58-B451-4607-91FF-8800BA6BE9D0}" type="datetimeFigureOut">
              <a:rPr lang="bs-Latn-BA" smtClean="0"/>
              <a:t>2.2.2020.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994C443-8C42-4FAD-B99C-43A81408010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7412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DC3D0-6817-4AED-80CD-A47B70B18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General music trivia</a:t>
            </a: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A2AFAB-FB88-42F2-9729-83C67D9E6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0776" y="5783778"/>
            <a:ext cx="6801612" cy="1239894"/>
          </a:xfrm>
        </p:spPr>
        <p:txBody>
          <a:bodyPr/>
          <a:lstStyle/>
          <a:p>
            <a:r>
              <a:rPr lang="sr-Latn-BA" dirty="0"/>
              <a:t>Andrea Zlajic</a:t>
            </a:r>
          </a:p>
          <a:p>
            <a:r>
              <a:rPr lang="sr-Latn-BA" dirty="0"/>
              <a:t>Dejana Vujkovic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23867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257743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9C28F-F5F6-4465-BF6A-A579CA93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97" y="523613"/>
            <a:ext cx="7729728" cy="1188720"/>
          </a:xfrm>
        </p:spPr>
        <p:txBody>
          <a:bodyPr/>
          <a:lstStyle/>
          <a:p>
            <a:r>
              <a:rPr lang="sr-Latn-BA" dirty="0"/>
              <a:t>3.</a:t>
            </a:r>
            <a:r>
              <a:rPr lang="en-US" dirty="0"/>
              <a:t>Who was the lead singer of the band "Queen"?</a:t>
            </a:r>
            <a:endParaRPr lang="bs-Latn-BA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140781-6389-4C6D-9FB5-3F531AE85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20" y="2180701"/>
            <a:ext cx="5591050" cy="3920724"/>
          </a:xfrm>
        </p:spPr>
      </p:pic>
      <p:sp>
        <p:nvSpPr>
          <p:cNvPr id="6" name="TextBox 5">
            <a:hlinkClick r:id="rId3" action="ppaction://hlinksldjump"/>
            <a:extLst>
              <a:ext uri="{FF2B5EF4-FFF2-40B4-BE49-F238E27FC236}">
                <a16:creationId xmlns:a16="http://schemas.microsoft.com/office/drawing/2014/main" id="{A2313E45-CF35-4177-9CC0-711A1BC2D08C}"/>
              </a:ext>
            </a:extLst>
          </p:cNvPr>
          <p:cNvSpPr txBox="1"/>
          <p:nvPr/>
        </p:nvSpPr>
        <p:spPr>
          <a:xfrm>
            <a:off x="887896" y="2703443"/>
            <a:ext cx="2365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Kurt Cobain</a:t>
            </a:r>
            <a:endParaRPr lang="bs-Latn-BA" sz="2800" dirty="0"/>
          </a:p>
        </p:txBody>
      </p:sp>
      <p:sp>
        <p:nvSpPr>
          <p:cNvPr id="7" name="TextBox 6">
            <a:hlinkClick r:id="rId3" action="ppaction://hlinksldjump"/>
            <a:extLst>
              <a:ext uri="{FF2B5EF4-FFF2-40B4-BE49-F238E27FC236}">
                <a16:creationId xmlns:a16="http://schemas.microsoft.com/office/drawing/2014/main" id="{97E284C1-0E4C-4B99-A7F2-369B644C0C06}"/>
              </a:ext>
            </a:extLst>
          </p:cNvPr>
          <p:cNvSpPr txBox="1"/>
          <p:nvPr/>
        </p:nvSpPr>
        <p:spPr>
          <a:xfrm>
            <a:off x="887896" y="3617843"/>
            <a:ext cx="2398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Jimi Hendrix</a:t>
            </a:r>
            <a:endParaRPr lang="bs-Latn-BA" sz="2800" dirty="0"/>
          </a:p>
        </p:txBody>
      </p:sp>
      <p:sp>
        <p:nvSpPr>
          <p:cNvPr id="8" name="TextBox 7">
            <a:hlinkClick r:id="rId4" action="ppaction://hlinksldjump"/>
            <a:extLst>
              <a:ext uri="{FF2B5EF4-FFF2-40B4-BE49-F238E27FC236}">
                <a16:creationId xmlns:a16="http://schemas.microsoft.com/office/drawing/2014/main" id="{A7F5D08F-7574-42E0-8DA7-B1F3AC3B0B25}"/>
              </a:ext>
            </a:extLst>
          </p:cNvPr>
          <p:cNvSpPr txBox="1"/>
          <p:nvPr/>
        </p:nvSpPr>
        <p:spPr>
          <a:xfrm>
            <a:off x="887896" y="4532243"/>
            <a:ext cx="2976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Freddie Mercury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3498924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382642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3621924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A9AF07-7217-44A2-A2FA-764DD15F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14"/>
            <a:ext cx="12411635" cy="71632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32B92A-EC0D-4658-A6FB-1045ED69B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2960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sr-Latn-BA" dirty="0"/>
              <a:t>4. The beatles and ariana grande were the only ones who held the top three spots on the billboard 100.</a:t>
            </a:r>
            <a:endParaRPr lang="bs-Latn-BA" dirty="0"/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AE9A9C45-8537-47EE-AEBA-0449B364D186}"/>
              </a:ext>
            </a:extLst>
          </p:cNvPr>
          <p:cNvSpPr/>
          <p:nvPr/>
        </p:nvSpPr>
        <p:spPr>
          <a:xfrm>
            <a:off x="1484244" y="3318110"/>
            <a:ext cx="3723861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TRUE</a:t>
            </a:r>
            <a:endParaRPr lang="bs-Latn-BA" dirty="0"/>
          </a:p>
        </p:txBody>
      </p: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04C406A9-CFCE-4ECC-BA87-E75FBA1655C3}"/>
              </a:ext>
            </a:extLst>
          </p:cNvPr>
          <p:cNvSpPr/>
          <p:nvPr/>
        </p:nvSpPr>
        <p:spPr>
          <a:xfrm>
            <a:off x="6692348" y="3273286"/>
            <a:ext cx="3869635" cy="95415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FALSE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71554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637181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567630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ADD86EB-9C7E-45CC-B5D8-86AD2173F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8" y="0"/>
            <a:ext cx="1273436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2E2788-8BE4-462E-84A1-D2291F60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58" y="467151"/>
            <a:ext cx="8190335" cy="1523014"/>
          </a:xfrm>
        </p:spPr>
        <p:txBody>
          <a:bodyPr>
            <a:normAutofit fontScale="90000"/>
          </a:bodyPr>
          <a:lstStyle/>
          <a:p>
            <a:r>
              <a:rPr lang="sr-Latn-BA" dirty="0"/>
              <a:t>5.</a:t>
            </a:r>
            <a:r>
              <a:rPr lang="en-US" dirty="0"/>
              <a:t> What is the title of the Eurovision Song Contest winning song performed by this act in the given year?</a:t>
            </a:r>
            <a:r>
              <a:rPr lang="sr-Latn-BA" dirty="0"/>
              <a:t> (loreen,2012)</a:t>
            </a:r>
            <a:endParaRPr lang="bs-Latn-BA" dirty="0"/>
          </a:p>
        </p:txBody>
      </p:sp>
      <p:sp>
        <p:nvSpPr>
          <p:cNvPr id="4" name="TextBox 3">
            <a:hlinkClick r:id="rId3" action="ppaction://hlinksldjump"/>
            <a:extLst>
              <a:ext uri="{FF2B5EF4-FFF2-40B4-BE49-F238E27FC236}">
                <a16:creationId xmlns:a16="http://schemas.microsoft.com/office/drawing/2014/main" id="{54550D28-07DF-4ED9-9FC3-B5BD6B19F62A}"/>
              </a:ext>
            </a:extLst>
          </p:cNvPr>
          <p:cNvSpPr txBox="1"/>
          <p:nvPr/>
        </p:nvSpPr>
        <p:spPr>
          <a:xfrm>
            <a:off x="874059" y="290578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Molitva</a:t>
            </a:r>
            <a:endParaRPr lang="bs-Latn-BA" sz="2800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26391D46-A489-4AED-841D-5EF95258C515}"/>
              </a:ext>
            </a:extLst>
          </p:cNvPr>
          <p:cNvSpPr txBox="1"/>
          <p:nvPr/>
        </p:nvSpPr>
        <p:spPr>
          <a:xfrm>
            <a:off x="874059" y="3651180"/>
            <a:ext cx="2783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Running scared</a:t>
            </a:r>
            <a:endParaRPr lang="bs-Latn-BA" sz="2800" dirty="0"/>
          </a:p>
        </p:txBody>
      </p:sp>
      <p:sp>
        <p:nvSpPr>
          <p:cNvPr id="6" name="TextBox 5">
            <a:hlinkClick r:id="rId3" action="ppaction://hlinksldjump"/>
            <a:extLst>
              <a:ext uri="{FF2B5EF4-FFF2-40B4-BE49-F238E27FC236}">
                <a16:creationId xmlns:a16="http://schemas.microsoft.com/office/drawing/2014/main" id="{643B179F-D604-4C53-A887-77038258B0D2}"/>
              </a:ext>
            </a:extLst>
          </p:cNvPr>
          <p:cNvSpPr txBox="1"/>
          <p:nvPr/>
        </p:nvSpPr>
        <p:spPr>
          <a:xfrm>
            <a:off x="887506" y="4481384"/>
            <a:ext cx="2778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Only teardrops</a:t>
            </a:r>
            <a:endParaRPr lang="bs-Latn-BA" sz="2800" dirty="0"/>
          </a:p>
        </p:txBody>
      </p:sp>
      <p:sp>
        <p:nvSpPr>
          <p:cNvPr id="7" name="TextBox 6">
            <a:hlinkClick r:id="rId4" action="ppaction://hlinksldjump"/>
            <a:extLst>
              <a:ext uri="{FF2B5EF4-FFF2-40B4-BE49-F238E27FC236}">
                <a16:creationId xmlns:a16="http://schemas.microsoft.com/office/drawing/2014/main" id="{DFE0D783-0B1C-4D9A-A5E3-5938A13D11C4}"/>
              </a:ext>
            </a:extLst>
          </p:cNvPr>
          <p:cNvSpPr txBox="1"/>
          <p:nvPr/>
        </p:nvSpPr>
        <p:spPr>
          <a:xfrm>
            <a:off x="887506" y="5312195"/>
            <a:ext cx="1874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d) Euphoria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21227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45232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37793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E7643D-9A87-4E35-B66A-E0E1AD774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32" y="1955662"/>
            <a:ext cx="4227447" cy="422744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FA0EF7-77D9-43EF-86B7-3A68018C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45" y="52361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sr-Latn-BA" dirty="0"/>
              <a:t>1.</a:t>
            </a:r>
            <a:r>
              <a:rPr lang="en-US" dirty="0"/>
              <a:t> Ozzy Osbourne is the former lead vocalist of which classic heavy metal band?</a:t>
            </a:r>
            <a:endParaRPr lang="bs-Latn-BA" dirty="0"/>
          </a:p>
        </p:txBody>
      </p:sp>
      <p:sp>
        <p:nvSpPr>
          <p:cNvPr id="4" name="TextBox 3">
            <a:hlinkClick r:id="rId3" action="ppaction://hlinksldjump"/>
            <a:extLst>
              <a:ext uri="{FF2B5EF4-FFF2-40B4-BE49-F238E27FC236}">
                <a16:creationId xmlns:a16="http://schemas.microsoft.com/office/drawing/2014/main" id="{3328D6CA-88C1-44BF-8354-00BE0C896EA1}"/>
              </a:ext>
            </a:extLst>
          </p:cNvPr>
          <p:cNvSpPr txBox="1"/>
          <p:nvPr/>
        </p:nvSpPr>
        <p:spPr>
          <a:xfrm>
            <a:off x="675859" y="2527004"/>
            <a:ext cx="282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a) Metallica</a:t>
            </a:r>
            <a:endParaRPr lang="bs-Latn-BA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824EDAFE-000D-4994-B7BB-7BB65BD39756}"/>
              </a:ext>
            </a:extLst>
          </p:cNvPr>
          <p:cNvSpPr txBox="1"/>
          <p:nvPr/>
        </p:nvSpPr>
        <p:spPr>
          <a:xfrm>
            <a:off x="675860" y="3293649"/>
            <a:ext cx="2252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b) AC/DC</a:t>
            </a:r>
            <a:endParaRPr lang="bs-Latn-BA" sz="2800" dirty="0"/>
          </a:p>
        </p:txBody>
      </p:sp>
      <p:sp>
        <p:nvSpPr>
          <p:cNvPr id="6" name="TextBox 5">
            <a:hlinkClick r:id="rId4" action="ppaction://hlinksldjump"/>
            <a:extLst>
              <a:ext uri="{FF2B5EF4-FFF2-40B4-BE49-F238E27FC236}">
                <a16:creationId xmlns:a16="http://schemas.microsoft.com/office/drawing/2014/main" id="{EA63D9E4-9327-4168-94A1-9B4FDAB5B277}"/>
              </a:ext>
            </a:extLst>
          </p:cNvPr>
          <p:cNvSpPr txBox="1"/>
          <p:nvPr/>
        </p:nvSpPr>
        <p:spPr>
          <a:xfrm>
            <a:off x="675859" y="4069386"/>
            <a:ext cx="282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c) Black Sabbath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05642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0A12D31-C87E-4289-93DB-C06D497BB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282" y="-138520"/>
            <a:ext cx="12613341" cy="76541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E92404-0768-4791-B1C5-0EB071E5C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07" y="46715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sr-Latn-BA" dirty="0"/>
              <a:t>6.Finish the lyrics: </a:t>
            </a:r>
            <a:r>
              <a:rPr lang="en-US" dirty="0"/>
              <a:t>"He's nervous but on the surface he looks ____ and _____„</a:t>
            </a:r>
            <a:r>
              <a:rPr lang="sr-Latn-BA" dirty="0"/>
              <a:t> (eminem)</a:t>
            </a:r>
            <a:endParaRPr lang="bs-Latn-BA" dirty="0"/>
          </a:p>
        </p:txBody>
      </p:sp>
      <p:sp>
        <p:nvSpPr>
          <p:cNvPr id="4" name="TextBox 3">
            <a:hlinkClick r:id="rId3" action="ppaction://hlinksldjump"/>
            <a:extLst>
              <a:ext uri="{FF2B5EF4-FFF2-40B4-BE49-F238E27FC236}">
                <a16:creationId xmlns:a16="http://schemas.microsoft.com/office/drawing/2014/main" id="{B69B5CD8-73E7-480E-8ECC-50E8811B8CC1}"/>
              </a:ext>
            </a:extLst>
          </p:cNvPr>
          <p:cNvSpPr txBox="1"/>
          <p:nvPr/>
        </p:nvSpPr>
        <p:spPr>
          <a:xfrm>
            <a:off x="1035424" y="2325367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a) Calm/Ready</a:t>
            </a:r>
            <a:endParaRPr lang="bs-Latn-BA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hlinkClick r:id="rId4" action="ppaction://hlinksldjump"/>
            <a:extLst>
              <a:ext uri="{FF2B5EF4-FFF2-40B4-BE49-F238E27FC236}">
                <a16:creationId xmlns:a16="http://schemas.microsoft.com/office/drawing/2014/main" id="{368BCC70-A85D-4F62-A21B-DE6B7AA42D19}"/>
              </a:ext>
            </a:extLst>
          </p:cNvPr>
          <p:cNvSpPr txBox="1"/>
          <p:nvPr/>
        </p:nvSpPr>
        <p:spPr>
          <a:xfrm>
            <a:off x="1024592" y="3122128"/>
            <a:ext cx="1959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b) Hyper/Fit</a:t>
            </a:r>
            <a:endParaRPr lang="bs-Latn-BA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hlinkClick r:id="rId4" action="ppaction://hlinksldjump"/>
            <a:extLst>
              <a:ext uri="{FF2B5EF4-FFF2-40B4-BE49-F238E27FC236}">
                <a16:creationId xmlns:a16="http://schemas.microsoft.com/office/drawing/2014/main" id="{3C77AD2F-ACC3-4E27-A05D-7F9AAB1C77B8}"/>
              </a:ext>
            </a:extLst>
          </p:cNvPr>
          <p:cNvSpPr txBox="1"/>
          <p:nvPr/>
        </p:nvSpPr>
        <p:spPr>
          <a:xfrm>
            <a:off x="1024592" y="3998907"/>
            <a:ext cx="1936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c) Sad/Dead</a:t>
            </a:r>
            <a:endParaRPr lang="bs-Latn-BA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4" action="ppaction://hlinksldjump"/>
            <a:extLst>
              <a:ext uri="{FF2B5EF4-FFF2-40B4-BE49-F238E27FC236}">
                <a16:creationId xmlns:a16="http://schemas.microsoft.com/office/drawing/2014/main" id="{0069023B-365E-4DAC-A12B-B4177BBAC3DB}"/>
              </a:ext>
            </a:extLst>
          </p:cNvPr>
          <p:cNvSpPr txBox="1"/>
          <p:nvPr/>
        </p:nvSpPr>
        <p:spPr>
          <a:xfrm>
            <a:off x="1024592" y="4816966"/>
            <a:ext cx="2452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d) Ugly/Robbed</a:t>
            </a:r>
            <a:endParaRPr lang="bs-Latn-B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904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406287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952038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D556D2F-101B-4AE0-AF16-7B8D37834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53" y="2048510"/>
            <a:ext cx="5170954" cy="43975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1AE441-D2A2-4323-A1B7-207A1CE95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489" y="523613"/>
            <a:ext cx="7729728" cy="1188720"/>
          </a:xfrm>
        </p:spPr>
        <p:txBody>
          <a:bodyPr/>
          <a:lstStyle/>
          <a:p>
            <a:r>
              <a:rPr lang="sr-Latn-BA" dirty="0"/>
              <a:t>7.Which popular singer is named after a color?</a:t>
            </a:r>
            <a:endParaRPr lang="bs-Latn-BA" dirty="0"/>
          </a:p>
        </p:txBody>
      </p:sp>
      <p:sp>
        <p:nvSpPr>
          <p:cNvPr id="4" name="TextBox 3">
            <a:hlinkClick r:id="rId3" action="ppaction://hlinksldjump"/>
            <a:extLst>
              <a:ext uri="{FF2B5EF4-FFF2-40B4-BE49-F238E27FC236}">
                <a16:creationId xmlns:a16="http://schemas.microsoft.com/office/drawing/2014/main" id="{43933308-43B9-46D2-ABF3-93857E8B6E0D}"/>
              </a:ext>
            </a:extLst>
          </p:cNvPr>
          <p:cNvSpPr txBox="1"/>
          <p:nvPr/>
        </p:nvSpPr>
        <p:spPr>
          <a:xfrm>
            <a:off x="900110" y="2595282"/>
            <a:ext cx="1451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Yellow</a:t>
            </a:r>
            <a:endParaRPr lang="bs-Latn-BA" sz="2800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729B5F29-A342-4E91-A8E7-BF38DF2E79C0}"/>
              </a:ext>
            </a:extLst>
          </p:cNvPr>
          <p:cNvSpPr txBox="1"/>
          <p:nvPr/>
        </p:nvSpPr>
        <p:spPr>
          <a:xfrm>
            <a:off x="900110" y="3402105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Black</a:t>
            </a:r>
            <a:endParaRPr lang="bs-Latn-BA" sz="2800" dirty="0"/>
          </a:p>
        </p:txBody>
      </p:sp>
      <p:sp>
        <p:nvSpPr>
          <p:cNvPr id="6" name="TextBox 5">
            <a:hlinkClick r:id="rId4" action="ppaction://hlinksldjump"/>
            <a:extLst>
              <a:ext uri="{FF2B5EF4-FFF2-40B4-BE49-F238E27FC236}">
                <a16:creationId xmlns:a16="http://schemas.microsoft.com/office/drawing/2014/main" id="{0BAB4E0A-E2F2-4891-B4C2-E7E6563B40B9}"/>
              </a:ext>
            </a:extLst>
          </p:cNvPr>
          <p:cNvSpPr txBox="1"/>
          <p:nvPr/>
        </p:nvSpPr>
        <p:spPr>
          <a:xfrm>
            <a:off x="900110" y="4128246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Pink</a:t>
            </a:r>
            <a:endParaRPr lang="bs-Latn-BA" sz="2800" dirty="0"/>
          </a:p>
        </p:txBody>
      </p:sp>
      <p:sp>
        <p:nvSpPr>
          <p:cNvPr id="7" name="TextBox 6">
            <a:hlinkClick r:id="rId3" action="ppaction://hlinksldjump"/>
            <a:extLst>
              <a:ext uri="{FF2B5EF4-FFF2-40B4-BE49-F238E27FC236}">
                <a16:creationId xmlns:a16="http://schemas.microsoft.com/office/drawing/2014/main" id="{EA09D8F1-5B68-46AC-862A-F7317D24E0A7}"/>
              </a:ext>
            </a:extLst>
          </p:cNvPr>
          <p:cNvSpPr txBox="1"/>
          <p:nvPr/>
        </p:nvSpPr>
        <p:spPr>
          <a:xfrm>
            <a:off x="900110" y="4935069"/>
            <a:ext cx="1506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d) Green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909977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733125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30136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40FBE-E0F0-44C9-9FD9-0BE9564A9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383" y="523613"/>
            <a:ext cx="7729728" cy="1188720"/>
          </a:xfrm>
        </p:spPr>
        <p:txBody>
          <a:bodyPr/>
          <a:lstStyle/>
          <a:p>
            <a:r>
              <a:rPr lang="sr-Latn-BA" dirty="0"/>
              <a:t>8. High school musical: „__ to the top“</a:t>
            </a:r>
            <a:endParaRPr lang="bs-Latn-BA" dirty="0"/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B199220B-29C7-49B8-BE7C-4ED307365BA0}"/>
              </a:ext>
            </a:extLst>
          </p:cNvPr>
          <p:cNvSpPr txBox="1"/>
          <p:nvPr/>
        </p:nvSpPr>
        <p:spPr>
          <a:xfrm>
            <a:off x="887506" y="2622176"/>
            <a:ext cx="112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Run</a:t>
            </a:r>
            <a:endParaRPr lang="bs-Latn-BA" sz="2800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F732C1E3-6EA5-419E-9426-664087512214}"/>
              </a:ext>
            </a:extLst>
          </p:cNvPr>
          <p:cNvSpPr txBox="1"/>
          <p:nvPr/>
        </p:nvSpPr>
        <p:spPr>
          <a:xfrm>
            <a:off x="887506" y="3429000"/>
            <a:ext cx="1159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Bop</a:t>
            </a:r>
            <a:endParaRPr lang="bs-Latn-BA" sz="2800" dirty="0"/>
          </a:p>
        </p:txBody>
      </p:sp>
      <p:sp>
        <p:nvSpPr>
          <p:cNvPr id="6" name="TextBox 5">
            <a:hlinkClick r:id="rId2" action="ppaction://hlinksldjump"/>
            <a:extLst>
              <a:ext uri="{FF2B5EF4-FFF2-40B4-BE49-F238E27FC236}">
                <a16:creationId xmlns:a16="http://schemas.microsoft.com/office/drawing/2014/main" id="{9CAB92C2-2AA3-4659-889B-4EA9A892FFA9}"/>
              </a:ext>
            </a:extLst>
          </p:cNvPr>
          <p:cNvSpPr txBox="1"/>
          <p:nvPr/>
        </p:nvSpPr>
        <p:spPr>
          <a:xfrm>
            <a:off x="887506" y="4235824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Skip</a:t>
            </a:r>
            <a:endParaRPr lang="bs-Latn-BA" sz="2800" dirty="0"/>
          </a:p>
        </p:txBody>
      </p:sp>
      <p:sp>
        <p:nvSpPr>
          <p:cNvPr id="7" name="TextBox 6">
            <a:hlinkClick r:id="rId2" action="ppaction://hlinksldjump"/>
            <a:extLst>
              <a:ext uri="{FF2B5EF4-FFF2-40B4-BE49-F238E27FC236}">
                <a16:creationId xmlns:a16="http://schemas.microsoft.com/office/drawing/2014/main" id="{5CECC21B-3866-4C2F-BA42-6F5B3981A4C4}"/>
              </a:ext>
            </a:extLst>
          </p:cNvPr>
          <p:cNvSpPr txBox="1"/>
          <p:nvPr/>
        </p:nvSpPr>
        <p:spPr>
          <a:xfrm>
            <a:off x="887506" y="5002306"/>
            <a:ext cx="982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d) Fly</a:t>
            </a:r>
            <a:endParaRPr lang="bs-Latn-BA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C39B1E-DB3E-41CD-BA0B-C74212094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064" y="2090082"/>
            <a:ext cx="66294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96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653644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443188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E4D27-B5BC-49DE-8BCD-D9A59B73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77" y="523613"/>
            <a:ext cx="7729728" cy="1188720"/>
          </a:xfrm>
        </p:spPr>
        <p:txBody>
          <a:bodyPr/>
          <a:lstStyle/>
          <a:p>
            <a:r>
              <a:rPr lang="sr-Latn-BA" dirty="0"/>
              <a:t>9. Who was at the payphone trying to phone home in 2012?</a:t>
            </a: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BA665D-54E6-416A-8CA1-3FE4193AC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990" y="2444003"/>
            <a:ext cx="1381125" cy="3314700"/>
          </a:xfrm>
          <a:prstGeom prst="rect">
            <a:avLst/>
          </a:prstGeom>
        </p:spPr>
      </p:pic>
      <p:sp>
        <p:nvSpPr>
          <p:cNvPr id="8" name="TextBox 7">
            <a:hlinkClick r:id="rId3" action="ppaction://hlinksldjump"/>
            <a:extLst>
              <a:ext uri="{FF2B5EF4-FFF2-40B4-BE49-F238E27FC236}">
                <a16:creationId xmlns:a16="http://schemas.microsoft.com/office/drawing/2014/main" id="{00764839-37EF-4E06-8325-B969FC742618}"/>
              </a:ext>
            </a:extLst>
          </p:cNvPr>
          <p:cNvSpPr txBox="1"/>
          <p:nvPr/>
        </p:nvSpPr>
        <p:spPr>
          <a:xfrm>
            <a:off x="944220" y="2650286"/>
            <a:ext cx="171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Eminem</a:t>
            </a:r>
            <a:endParaRPr lang="bs-Latn-BA" sz="2800" dirty="0"/>
          </a:p>
        </p:txBody>
      </p:sp>
      <p:sp>
        <p:nvSpPr>
          <p:cNvPr id="9" name="TextBox 8">
            <a:hlinkClick r:id="rId3" action="ppaction://hlinksldjump"/>
            <a:extLst>
              <a:ext uri="{FF2B5EF4-FFF2-40B4-BE49-F238E27FC236}">
                <a16:creationId xmlns:a16="http://schemas.microsoft.com/office/drawing/2014/main" id="{2F2D89BB-97F3-44B8-A1DF-329B4E795CF7}"/>
              </a:ext>
            </a:extLst>
          </p:cNvPr>
          <p:cNvSpPr txBox="1"/>
          <p:nvPr/>
        </p:nvSpPr>
        <p:spPr>
          <a:xfrm>
            <a:off x="941014" y="3429000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Rihanna</a:t>
            </a:r>
            <a:endParaRPr lang="bs-Latn-BA" sz="2800" dirty="0"/>
          </a:p>
        </p:txBody>
      </p:sp>
      <p:sp>
        <p:nvSpPr>
          <p:cNvPr id="10" name="TextBox 9">
            <a:hlinkClick r:id="rId4" action="ppaction://hlinksldjump"/>
            <a:extLst>
              <a:ext uri="{FF2B5EF4-FFF2-40B4-BE49-F238E27FC236}">
                <a16:creationId xmlns:a16="http://schemas.microsoft.com/office/drawing/2014/main" id="{D4A5A79E-E581-4C42-8112-C657497620A8}"/>
              </a:ext>
            </a:extLst>
          </p:cNvPr>
          <p:cNvSpPr txBox="1"/>
          <p:nvPr/>
        </p:nvSpPr>
        <p:spPr>
          <a:xfrm>
            <a:off x="941014" y="4207714"/>
            <a:ext cx="1980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Maroon 5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44616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058361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9208914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995839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8CC30A-ACAE-4467-8DD1-63A313B33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953" y="990600"/>
            <a:ext cx="4876800" cy="4876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FD956D-ED20-4C29-B4DB-26727AE5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12" y="289605"/>
            <a:ext cx="8069312" cy="1401990"/>
          </a:xfrm>
        </p:spPr>
        <p:txBody>
          <a:bodyPr>
            <a:normAutofit fontScale="90000"/>
          </a:bodyPr>
          <a:lstStyle/>
          <a:p>
            <a:r>
              <a:rPr lang="sr-Latn-BA" dirty="0"/>
              <a:t>10. Which lady gaga song contains the lyrics: „and after he’s been hooked i’ll play the one that’s on his heart“?</a:t>
            </a:r>
            <a:endParaRPr lang="bs-Latn-BA" dirty="0"/>
          </a:p>
        </p:txBody>
      </p:sp>
      <p:sp>
        <p:nvSpPr>
          <p:cNvPr id="6" name="TextBox 5">
            <a:hlinkClick r:id="rId3" action="ppaction://hlinksldjump"/>
            <a:extLst>
              <a:ext uri="{FF2B5EF4-FFF2-40B4-BE49-F238E27FC236}">
                <a16:creationId xmlns:a16="http://schemas.microsoft.com/office/drawing/2014/main" id="{AD56557C-20B7-4D3B-A592-20F587A4FEE9}"/>
              </a:ext>
            </a:extLst>
          </p:cNvPr>
          <p:cNvSpPr txBox="1"/>
          <p:nvPr/>
        </p:nvSpPr>
        <p:spPr>
          <a:xfrm>
            <a:off x="828598" y="2507320"/>
            <a:ext cx="1662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a) Shallow</a:t>
            </a:r>
            <a:endParaRPr lang="bs-Latn-BA" sz="2800" dirty="0"/>
          </a:p>
        </p:txBody>
      </p:sp>
      <p:sp>
        <p:nvSpPr>
          <p:cNvPr id="7" name="TextBox 6">
            <a:hlinkClick r:id="rId3" action="ppaction://hlinksldjump"/>
            <a:extLst>
              <a:ext uri="{FF2B5EF4-FFF2-40B4-BE49-F238E27FC236}">
                <a16:creationId xmlns:a16="http://schemas.microsoft.com/office/drawing/2014/main" id="{EB0AE5E6-8C29-4CEE-AED9-637FAA9F36AD}"/>
              </a:ext>
            </a:extLst>
          </p:cNvPr>
          <p:cNvSpPr txBox="1"/>
          <p:nvPr/>
        </p:nvSpPr>
        <p:spPr>
          <a:xfrm>
            <a:off x="779929" y="3325115"/>
            <a:ext cx="2571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b) Bad Romance</a:t>
            </a:r>
            <a:endParaRPr lang="bs-Latn-BA" sz="2800" dirty="0"/>
          </a:p>
        </p:txBody>
      </p:sp>
      <p:sp>
        <p:nvSpPr>
          <p:cNvPr id="8" name="TextBox 7">
            <a:hlinkClick r:id="rId3" action="ppaction://hlinksldjump"/>
            <a:extLst>
              <a:ext uri="{FF2B5EF4-FFF2-40B4-BE49-F238E27FC236}">
                <a16:creationId xmlns:a16="http://schemas.microsoft.com/office/drawing/2014/main" id="{DF0A3F5D-1E53-462D-8C78-5EFA737C91C0}"/>
              </a:ext>
            </a:extLst>
          </p:cNvPr>
          <p:cNvSpPr txBox="1"/>
          <p:nvPr/>
        </p:nvSpPr>
        <p:spPr>
          <a:xfrm>
            <a:off x="779929" y="4142910"/>
            <a:ext cx="282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c) Million Reasons</a:t>
            </a:r>
            <a:endParaRPr lang="bs-Latn-BA" sz="2800" dirty="0"/>
          </a:p>
        </p:txBody>
      </p:sp>
      <p:sp>
        <p:nvSpPr>
          <p:cNvPr id="9" name="TextBox 8">
            <a:hlinkClick r:id="rId4" action="ppaction://hlinksldjump"/>
            <a:extLst>
              <a:ext uri="{FF2B5EF4-FFF2-40B4-BE49-F238E27FC236}">
                <a16:creationId xmlns:a16="http://schemas.microsoft.com/office/drawing/2014/main" id="{DF10C8CB-D859-4503-AC39-A4F0ADA7C6AB}"/>
              </a:ext>
            </a:extLst>
          </p:cNvPr>
          <p:cNvSpPr txBox="1"/>
          <p:nvPr/>
        </p:nvSpPr>
        <p:spPr>
          <a:xfrm>
            <a:off x="828598" y="4960705"/>
            <a:ext cx="2180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2800" dirty="0"/>
              <a:t>d) Poker Face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378582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3239646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1036320"/>
            <a:ext cx="7656576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76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AA5A8C5-88A5-44FF-8F6B-E525655733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547895"/>
              </p:ext>
            </p:extLst>
          </p:nvPr>
        </p:nvGraphicFramePr>
        <p:xfrm>
          <a:off x="2336453" y="3772178"/>
          <a:ext cx="7731125" cy="2851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DD5C717-F342-48C6-8AE8-936F2380D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142" y="234396"/>
            <a:ext cx="7499749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93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rId3" action="ppaction://hlinksldjump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597767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43ED-7752-4423-A83E-66DDB0EBE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01" y="361240"/>
            <a:ext cx="8145316" cy="1513465"/>
          </a:xfrm>
        </p:spPr>
        <p:txBody>
          <a:bodyPr>
            <a:normAutofit fontScale="90000"/>
          </a:bodyPr>
          <a:lstStyle/>
          <a:p>
            <a:r>
              <a:rPr lang="sr-Latn-BA" dirty="0"/>
              <a:t>2.</a:t>
            </a:r>
            <a:r>
              <a:rPr lang="en-US" dirty="0"/>
              <a:t>In 2012, </a:t>
            </a:r>
            <a:r>
              <a:rPr lang="en-US" dirty="0" err="1"/>
              <a:t>Psy</a:t>
            </a:r>
            <a:r>
              <a:rPr lang="en-US" dirty="0"/>
              <a:t> got the record for most YouTube views ever, passing what artist who previously held the record?</a:t>
            </a:r>
            <a:endParaRPr lang="bs-Latn-BA" dirty="0"/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20EF5F29-9CF6-4338-8683-5651D784330F}"/>
              </a:ext>
            </a:extLst>
          </p:cNvPr>
          <p:cNvSpPr txBox="1"/>
          <p:nvPr/>
        </p:nvSpPr>
        <p:spPr>
          <a:xfrm>
            <a:off x="742122" y="2782957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a) Justin Bieber</a:t>
            </a:r>
            <a:endParaRPr lang="bs-Latn-BA" sz="2800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182AED67-3F6D-425C-9D87-D300B9F9501B}"/>
              </a:ext>
            </a:extLst>
          </p:cNvPr>
          <p:cNvSpPr txBox="1"/>
          <p:nvPr/>
        </p:nvSpPr>
        <p:spPr>
          <a:xfrm>
            <a:off x="742122" y="3551824"/>
            <a:ext cx="2835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b) Kanye West</a:t>
            </a:r>
            <a:endParaRPr lang="bs-Latn-BA" sz="2800" dirty="0"/>
          </a:p>
        </p:txBody>
      </p:sp>
      <p:sp>
        <p:nvSpPr>
          <p:cNvPr id="6" name="TextBox 5">
            <a:hlinkClick r:id="rId3" action="ppaction://hlinksldjump"/>
            <a:extLst>
              <a:ext uri="{FF2B5EF4-FFF2-40B4-BE49-F238E27FC236}">
                <a16:creationId xmlns:a16="http://schemas.microsoft.com/office/drawing/2014/main" id="{4F2FF2E1-21C3-4D47-B5A7-CAB7A4D19D8B}"/>
              </a:ext>
            </a:extLst>
          </p:cNvPr>
          <p:cNvSpPr txBox="1"/>
          <p:nvPr/>
        </p:nvSpPr>
        <p:spPr>
          <a:xfrm>
            <a:off x="742122" y="4320691"/>
            <a:ext cx="229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c) Beyonce</a:t>
            </a:r>
            <a:endParaRPr lang="bs-Latn-BA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ABF55D-7D67-4E50-BD1E-ED403CA5BD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54" y="2072955"/>
            <a:ext cx="3048000" cy="449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29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6065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E7C362-A198-4290-B843-6239DF15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747423"/>
            <a:ext cx="7656576" cy="4785360"/>
          </a:xfrm>
          <a:prstGeom prst="rect">
            <a:avLst/>
          </a:prstGeom>
        </p:spPr>
      </p:pic>
      <p:sp>
        <p:nvSpPr>
          <p:cNvPr id="9" name="Arrow: Right 8">
            <a:hlinkClick r:id="rId3" action="ppaction://hlinksldjump"/>
            <a:extLst>
              <a:ext uri="{FF2B5EF4-FFF2-40B4-BE49-F238E27FC236}">
                <a16:creationId xmlns:a16="http://schemas.microsoft.com/office/drawing/2014/main" id="{4A249B51-9DE8-4168-9692-24B7F8BA721B}"/>
              </a:ext>
            </a:extLst>
          </p:cNvPr>
          <p:cNvSpPr/>
          <p:nvPr/>
        </p:nvSpPr>
        <p:spPr>
          <a:xfrm>
            <a:off x="4446104" y="4976191"/>
            <a:ext cx="3299792" cy="1775791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NEXT QUESTION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207927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1378-9296-48C0-9371-16BB8CC8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75" y="52361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sr-Latn-BA" dirty="0"/>
              <a:t>3. Which artist perfoms the song „Skyfall“ from the james bond movie?</a:t>
            </a:r>
            <a:endParaRPr lang="bs-Latn-BA" dirty="0"/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8B43F789-5D3F-47D8-8829-E17B4F97B02D}"/>
              </a:ext>
            </a:extLst>
          </p:cNvPr>
          <p:cNvSpPr txBox="1"/>
          <p:nvPr/>
        </p:nvSpPr>
        <p:spPr>
          <a:xfrm>
            <a:off x="967408" y="2676939"/>
            <a:ext cx="2756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a) Demi Lovato</a:t>
            </a:r>
            <a:endParaRPr lang="bs-Latn-BA" sz="2800" dirty="0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9CE18F11-2B28-4DA9-B167-7258BF9D3B18}"/>
              </a:ext>
            </a:extLst>
          </p:cNvPr>
          <p:cNvSpPr txBox="1"/>
          <p:nvPr/>
        </p:nvSpPr>
        <p:spPr>
          <a:xfrm>
            <a:off x="967409" y="3429000"/>
            <a:ext cx="1431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b) Adele</a:t>
            </a:r>
            <a:endParaRPr lang="bs-Latn-BA" sz="2800" dirty="0"/>
          </a:p>
        </p:txBody>
      </p:sp>
      <p:sp>
        <p:nvSpPr>
          <p:cNvPr id="6" name="TextBox 5">
            <a:hlinkClick r:id="rId2" action="ppaction://hlinksldjump"/>
            <a:extLst>
              <a:ext uri="{FF2B5EF4-FFF2-40B4-BE49-F238E27FC236}">
                <a16:creationId xmlns:a16="http://schemas.microsoft.com/office/drawing/2014/main" id="{6C9EE659-72A6-414E-83A8-A723D1572C0F}"/>
              </a:ext>
            </a:extLst>
          </p:cNvPr>
          <p:cNvSpPr txBox="1"/>
          <p:nvPr/>
        </p:nvSpPr>
        <p:spPr>
          <a:xfrm>
            <a:off x="967408" y="4194313"/>
            <a:ext cx="241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800" dirty="0"/>
              <a:t>c) Lady Gaga</a:t>
            </a:r>
            <a:endParaRPr lang="bs-Latn-BA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29C08C-3142-4620-BC46-DBCFB8BE1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9" y="2000249"/>
            <a:ext cx="6066183" cy="45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12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9502C-1DFE-4E1A-80D1-248297AB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3" y="343409"/>
            <a:ext cx="7942294" cy="5614591"/>
          </a:xfrm>
          <a:prstGeom prst="rect">
            <a:avLst/>
          </a:prstGeom>
        </p:spPr>
      </p:pic>
      <p:sp>
        <p:nvSpPr>
          <p:cNvPr id="6" name="Rectangle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3565BC7-EF70-4C48-84FA-591ED3071F92}"/>
              </a:ext>
            </a:extLst>
          </p:cNvPr>
          <p:cNvSpPr/>
          <p:nvPr/>
        </p:nvSpPr>
        <p:spPr>
          <a:xfrm>
            <a:off x="4167809" y="5442026"/>
            <a:ext cx="3538330" cy="79426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2800" dirty="0"/>
              <a:t>TRY AGAIN</a:t>
            </a: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9099531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255</TotalTime>
  <Words>388</Words>
  <Application>Microsoft Office PowerPoint</Application>
  <PresentationFormat>Widescreen</PresentationFormat>
  <Paragraphs>73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Gill Sans MT</vt:lpstr>
      <vt:lpstr>Parcel</vt:lpstr>
      <vt:lpstr>General music trivia</vt:lpstr>
      <vt:lpstr>1. Ozzy Osbourne is the former lead vocalist of which classic heavy metal band?</vt:lpstr>
      <vt:lpstr>PowerPoint Presentation</vt:lpstr>
      <vt:lpstr>PowerPoint Presentation</vt:lpstr>
      <vt:lpstr>2.In 2012, Psy got the record for most YouTube views ever, passing what artist who previously held the record?</vt:lpstr>
      <vt:lpstr>PowerPoint Presentation</vt:lpstr>
      <vt:lpstr>PowerPoint Presentation</vt:lpstr>
      <vt:lpstr>3. Which artist perfoms the song „Skyfall“ from the james bond movie?</vt:lpstr>
      <vt:lpstr>PowerPoint Presentation</vt:lpstr>
      <vt:lpstr>PowerPoint Presentation</vt:lpstr>
      <vt:lpstr>3.Who was the lead singer of the band "Queen"?</vt:lpstr>
      <vt:lpstr>PowerPoint Presentation</vt:lpstr>
      <vt:lpstr>PowerPoint Presentation</vt:lpstr>
      <vt:lpstr>4. The beatles and ariana grande were the only ones who held the top three spots on the billboard 100.</vt:lpstr>
      <vt:lpstr>PowerPoint Presentation</vt:lpstr>
      <vt:lpstr>PowerPoint Presentation</vt:lpstr>
      <vt:lpstr>5. What is the title of the Eurovision Song Contest winning song performed by this act in the given year? (loreen,2012)</vt:lpstr>
      <vt:lpstr>PowerPoint Presentation</vt:lpstr>
      <vt:lpstr>PowerPoint Presentation</vt:lpstr>
      <vt:lpstr>6.Finish the lyrics: "He's nervous but on the surface he looks ____ and _____„ (eminem)</vt:lpstr>
      <vt:lpstr>PowerPoint Presentation</vt:lpstr>
      <vt:lpstr>PowerPoint Presentation</vt:lpstr>
      <vt:lpstr>7.Which popular singer is named after a color?</vt:lpstr>
      <vt:lpstr>PowerPoint Presentation</vt:lpstr>
      <vt:lpstr>PowerPoint Presentation</vt:lpstr>
      <vt:lpstr>8. High school musical: „__ to the top“</vt:lpstr>
      <vt:lpstr>PowerPoint Presentation</vt:lpstr>
      <vt:lpstr>PowerPoint Presentation</vt:lpstr>
      <vt:lpstr>9. Who was at the payphone trying to phone home in 2012?</vt:lpstr>
      <vt:lpstr>PowerPoint Presentation</vt:lpstr>
      <vt:lpstr>PowerPoint Presentation</vt:lpstr>
      <vt:lpstr>10. Which lady gaga song contains the lyrics: „and after he’s been hooked i’ll play the one that’s on his heart“?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music trivia</dc:title>
  <dc:creator>Korisnik</dc:creator>
  <cp:lastModifiedBy>Korisnik</cp:lastModifiedBy>
  <cp:revision>17</cp:revision>
  <dcterms:created xsi:type="dcterms:W3CDTF">2020-02-02T15:54:49Z</dcterms:created>
  <dcterms:modified xsi:type="dcterms:W3CDTF">2020-02-02T22:46:03Z</dcterms:modified>
</cp:coreProperties>
</file>